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6" r:id="rId3"/>
    <p:sldId id="267" r:id="rId4"/>
    <p:sldId id="268" r:id="rId5"/>
    <p:sldId id="269" r:id="rId6"/>
    <p:sldId id="273" r:id="rId7"/>
    <p:sldId id="271" r:id="rId8"/>
    <p:sldId id="272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313F"/>
    <a:srgbClr val="685465"/>
    <a:srgbClr val="F3DFF0"/>
    <a:srgbClr val="56495D"/>
    <a:srgbClr val="FFFFFF"/>
    <a:srgbClr val="FCE7D6"/>
    <a:srgbClr val="FCFCFA"/>
    <a:srgbClr val="D48D5D"/>
    <a:srgbClr val="FFDCBF"/>
    <a:srgbClr val="EA9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4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3A31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/>
              <a:t>Год подготовки АОП СПО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3A313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dPt>
            <c:idx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25400">
                <a:solidFill>
                  <a:srgbClr val="002060"/>
                </a:solidFill>
              </a:ln>
              <a:effectLst/>
              <a:sp3d contourW="25400">
                <a:contourClr>
                  <a:srgbClr val="00206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A96-44BA-B15A-9D5D9D20F965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rgbClr val="002060"/>
                </a:solidFill>
              </a:ln>
              <a:effectLst/>
              <a:sp3d contourW="25400">
                <a:contourClr>
                  <a:srgbClr val="00206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A96-44BA-B15A-9D5D9D20F96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rgbClr val="002060"/>
                </a:solidFill>
              </a:ln>
              <a:effectLst/>
              <a:sp3d contourW="25400">
                <a:contourClr>
                  <a:srgbClr val="00206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A96-44BA-B15A-9D5D9D20F965}"/>
              </c:ext>
            </c:extLst>
          </c:dPt>
          <c:dPt>
            <c:idx val="3"/>
            <c:bubble3D val="0"/>
            <c:spPr>
              <a:solidFill>
                <a:srgbClr val="F4E6FF"/>
              </a:solidFill>
              <a:ln w="25400">
                <a:solidFill>
                  <a:srgbClr val="002060"/>
                </a:solidFill>
              </a:ln>
              <a:effectLst/>
              <a:sp3d contourW="25400">
                <a:contourClr>
                  <a:srgbClr val="00206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A96-44BA-B15A-9D5D9D20F96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3A313F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  <c:pt idx="3">
                  <c:v>более 3-х лет назад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</c:v>
                </c:pt>
                <c:pt idx="1">
                  <c:v>43</c:v>
                </c:pt>
                <c:pt idx="2">
                  <c:v>30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A96-44BA-B15A-9D5D9D20F96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 w="9525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3A313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1">
          <a:solidFill>
            <a:srgbClr val="3A313F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rgbClr val="3A313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dirty="0"/>
              <a:t>Год подготовки АОП </a:t>
            </a:r>
            <a:r>
              <a:rPr lang="ru-RU" dirty="0" smtClean="0"/>
              <a:t>ПО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rgbClr val="3A313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dPt>
            <c:idx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25400">
                <a:solidFill>
                  <a:srgbClr val="002060"/>
                </a:solidFill>
              </a:ln>
              <a:effectLst/>
              <a:sp3d contourW="25400">
                <a:contourClr>
                  <a:srgbClr val="00206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A96-44BA-B15A-9D5D9D20F965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rgbClr val="002060"/>
                </a:solidFill>
              </a:ln>
              <a:effectLst/>
              <a:sp3d contourW="25400">
                <a:contourClr>
                  <a:srgbClr val="00206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A96-44BA-B15A-9D5D9D20F96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rgbClr val="002060"/>
                </a:solidFill>
              </a:ln>
              <a:effectLst/>
              <a:sp3d contourW="25400">
                <a:contourClr>
                  <a:srgbClr val="00206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A96-44BA-B15A-9D5D9D20F965}"/>
              </c:ext>
            </c:extLst>
          </c:dPt>
          <c:dPt>
            <c:idx val="3"/>
            <c:bubble3D val="0"/>
            <c:spPr>
              <a:solidFill>
                <a:srgbClr val="F4E6FF"/>
              </a:solidFill>
              <a:ln w="25400">
                <a:solidFill>
                  <a:srgbClr val="002060"/>
                </a:solidFill>
              </a:ln>
              <a:effectLst/>
              <a:sp3d contourW="25400">
                <a:contourClr>
                  <a:srgbClr val="00206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A96-44BA-B15A-9D5D9D20F96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3A313F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  <c:pt idx="3">
                  <c:v>более 3-х лет назад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44</c:v>
                </c:pt>
                <c:pt idx="1">
                  <c:v>27</c:v>
                </c:pt>
                <c:pt idx="2">
                  <c:v>19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A96-44BA-B15A-9D5D9D20F96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 w="9525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3A313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1">
          <a:solidFill>
            <a:srgbClr val="3A313F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747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677043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75449-2926-4479-8240-5AF67AE89D21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D17B8-5113-4F79-8567-5C2BA8AAE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85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bg1"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для презентации геометрические фигуры - фото и картинки abrakadabra.fun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5152" y="182880"/>
            <a:ext cx="11731390" cy="6502631"/>
          </a:xfrm>
          <a:prstGeom prst="rect">
            <a:avLst/>
          </a:prstGeom>
          <a:gradFill flip="none" rotWithShape="1">
            <a:gsLst>
              <a:gs pos="0">
                <a:srgbClr val="F3DFF0">
                  <a:alpha val="48627"/>
                </a:srgbClr>
              </a:gs>
              <a:gs pos="100000">
                <a:srgbClr val="F3DFF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 1"/>
          <p:cNvSpPr/>
          <p:nvPr/>
        </p:nvSpPr>
        <p:spPr>
          <a:xfrm>
            <a:off x="405469" y="320956"/>
            <a:ext cx="11381679" cy="19379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sz="4400" b="1" dirty="0">
              <a:ln w="6600">
                <a:solidFill>
                  <a:srgbClr val="D48D5D"/>
                </a:solidFill>
                <a:prstDash val="solid"/>
              </a:ln>
              <a:solidFill>
                <a:srgbClr val="D48D5D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5624" y="496985"/>
            <a:ext cx="110944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3A313F"/>
                </a:solidFill>
                <a:latin typeface="Futura PT Bold" panose="020B0902020204020203" pitchFamily="34" charset="-52"/>
              </a:rPr>
              <a:t>Адаптированные образовательные программы среднего профессионального образования и профессионального обучения в профессиональных образовательных учреждениях Красноярского </a:t>
            </a:r>
            <a:r>
              <a:rPr lang="ru-RU" sz="4000" dirty="0" smtClean="0">
                <a:solidFill>
                  <a:srgbClr val="3A313F"/>
                </a:solidFill>
                <a:latin typeface="Futura PT Bold" panose="020B0902020204020203" pitchFamily="34" charset="-52"/>
              </a:rPr>
              <a:t>края: </a:t>
            </a:r>
            <a:r>
              <a:rPr lang="ru-RU" sz="4000" dirty="0">
                <a:solidFill>
                  <a:srgbClr val="3A313F"/>
                </a:solidFill>
                <a:latin typeface="Futura PT Bold" panose="020B0902020204020203" pitchFamily="34" charset="-52"/>
              </a:rPr>
              <a:t>итоги аудита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0915" y="5521129"/>
            <a:ext cx="6102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56495D"/>
                </a:solidFill>
                <a:latin typeface="Futura PT Bold" panose="020B0902020204020203" pitchFamily="34" charset="-52"/>
              </a:rPr>
              <a:t>Докладчик:</a:t>
            </a:r>
          </a:p>
          <a:p>
            <a:r>
              <a:rPr lang="ru-RU" sz="2400" dirty="0" smtClean="0">
                <a:solidFill>
                  <a:srgbClr val="56495D"/>
                </a:solidFill>
                <a:latin typeface="Futura PT Book" panose="020B0502020204020303" pitchFamily="34" charset="-52"/>
              </a:rPr>
              <a:t>Аналитик РУМЦ СПО, Шарабарина Х.А.</a:t>
            </a:r>
            <a:endParaRPr lang="ru-RU" sz="2400" dirty="0">
              <a:solidFill>
                <a:srgbClr val="56495D"/>
              </a:solidFill>
              <a:latin typeface="Futura PT Book" panose="020B0502020204020303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850" y="4808892"/>
            <a:ext cx="3909230" cy="16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Фон для презентации геометрические фигуры - фото и картинки abrakadabra.fun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15152" y="182880"/>
            <a:ext cx="11731390" cy="6502631"/>
          </a:xfrm>
          <a:prstGeom prst="rect">
            <a:avLst/>
          </a:prstGeom>
          <a:gradFill flip="none" rotWithShape="1">
            <a:gsLst>
              <a:gs pos="0">
                <a:srgbClr val="F3DFF0">
                  <a:alpha val="48627"/>
                </a:srgbClr>
              </a:gs>
              <a:gs pos="100000">
                <a:srgbClr val="F3DFF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56220" y="406132"/>
            <a:ext cx="109158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3A31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сегодняшний день в Красноярском крае по программам среднего профессионального образования (СПО) обучается 815 человека </a:t>
            </a:r>
            <a:endParaRPr lang="ru-RU" sz="2000" dirty="0">
              <a:solidFill>
                <a:srgbClr val="3A313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07744"/>
              </p:ext>
            </p:extLst>
          </p:nvPr>
        </p:nvGraphicFramePr>
        <p:xfrm>
          <a:off x="1828989" y="1416178"/>
          <a:ext cx="5663447" cy="22084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34211">
                  <a:extLst>
                    <a:ext uri="{9D8B030D-6E8A-4147-A177-3AD203B41FA5}">
                      <a16:colId xmlns:a16="http://schemas.microsoft.com/office/drawing/2014/main" val="3030400680"/>
                    </a:ext>
                  </a:extLst>
                </a:gridCol>
                <a:gridCol w="1229236">
                  <a:extLst>
                    <a:ext uri="{9D8B030D-6E8A-4147-A177-3AD203B41FA5}">
                      <a16:colId xmlns:a16="http://schemas.microsoft.com/office/drawing/2014/main" val="1830650195"/>
                    </a:ext>
                  </a:extLst>
                </a:gridCol>
              </a:tblGrid>
              <a:tr h="283518"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Нарушения слуха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62 чел.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042808"/>
                  </a:ext>
                </a:extLst>
              </a:tr>
              <a:tr h="283518"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Нарушения зрения 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90 чел.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239652"/>
                  </a:ext>
                </a:extLst>
              </a:tr>
              <a:tr h="379606"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Нарушения</a:t>
                      </a:r>
                      <a:r>
                        <a:rPr lang="ru-RU" sz="1400" kern="50" baseline="0" dirty="0" smtClean="0">
                          <a:latin typeface="Futura PT Book" panose="020B0502020204020303" pitchFamily="34" charset="-52"/>
                        </a:rPr>
                        <a:t> </a:t>
                      </a:r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опорно-двигательного аппарата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195 чел.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943401"/>
                  </a:ext>
                </a:extLst>
              </a:tr>
              <a:tr h="283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Ментальные нарушения</a:t>
                      </a:r>
                      <a:endParaRPr lang="ru-RU" sz="1050" kern="50" dirty="0" smtClean="0">
                        <a:solidFill>
                          <a:sysClr val="windowText" lastClr="000000"/>
                        </a:solidFill>
                        <a:effectLst/>
                        <a:latin typeface="Futura PT Book" panose="020B0502020204020303" pitchFamily="34" charset="-52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21 чел.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147942"/>
                  </a:ext>
                </a:extLst>
              </a:tr>
              <a:tr h="283518"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Аутизм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18 чел.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41484"/>
                  </a:ext>
                </a:extLst>
              </a:tr>
              <a:tr h="28351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Futura PT Book" panose="020B0502020204020303" pitchFamily="34" charset="-52"/>
                        </a:rPr>
                        <a:t>Нарушения</a:t>
                      </a:r>
                      <a:r>
                        <a:rPr lang="ru-RU" sz="1400" baseline="0" dirty="0" smtClean="0">
                          <a:latin typeface="Futura PT Book" panose="020B0502020204020303" pitchFamily="34" charset="-52"/>
                        </a:rPr>
                        <a:t> речи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Futura PT Book" panose="020B0502020204020303" pitchFamily="34" charset="-52"/>
                        </a:rPr>
                        <a:t>3 чел.</a:t>
                      </a:r>
                      <a:endParaRPr lang="ru-RU" sz="1400" dirty="0" smtClean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412061"/>
                  </a:ext>
                </a:extLst>
              </a:tr>
              <a:tr h="283518"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Соматические нарушения 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413 чел.</a:t>
                      </a:r>
                      <a:endParaRPr lang="ru-RU" sz="1400" dirty="0" smtClean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786139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11956" y="3918687"/>
            <a:ext cx="111176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3A31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ru-RU" sz="2000" b="1" dirty="0" smtClean="0">
                <a:solidFill>
                  <a:srgbClr val="3A31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 программам профессионального обучения (ПО) - 2589 человек</a:t>
            </a:r>
            <a:endParaRPr lang="ru-RU" sz="2000" dirty="0">
              <a:solidFill>
                <a:srgbClr val="3A313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539618"/>
              </p:ext>
            </p:extLst>
          </p:nvPr>
        </p:nvGraphicFramePr>
        <p:xfrm>
          <a:off x="1778502" y="4557486"/>
          <a:ext cx="5713934" cy="19036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73740">
                  <a:extLst>
                    <a:ext uri="{9D8B030D-6E8A-4147-A177-3AD203B41FA5}">
                      <a16:colId xmlns:a16="http://schemas.microsoft.com/office/drawing/2014/main" val="3030400680"/>
                    </a:ext>
                  </a:extLst>
                </a:gridCol>
                <a:gridCol w="1240194">
                  <a:extLst>
                    <a:ext uri="{9D8B030D-6E8A-4147-A177-3AD203B41FA5}">
                      <a16:colId xmlns:a16="http://schemas.microsoft.com/office/drawing/2014/main" val="1830650195"/>
                    </a:ext>
                  </a:extLst>
                </a:gridCol>
              </a:tblGrid>
              <a:tr h="283518"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Легкая умственная отсталость 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2126 чел.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042808"/>
                  </a:ext>
                </a:extLst>
              </a:tr>
              <a:tr h="283518"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Умеренная умственная отсталость 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143 чел.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239652"/>
                  </a:ext>
                </a:extLst>
              </a:tr>
              <a:tr h="379606"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Тяжелая умственная отсталость 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3 чел.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943401"/>
                  </a:ext>
                </a:extLst>
              </a:tr>
              <a:tr h="283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Нарушения слуха </a:t>
                      </a:r>
                      <a:endParaRPr lang="ru-RU" sz="1050" b="0" kern="50" dirty="0" smtClean="0">
                        <a:solidFill>
                          <a:sysClr val="windowText" lastClr="000000"/>
                        </a:solidFill>
                        <a:effectLst/>
                        <a:latin typeface="Futura PT Book" panose="020B0502020204020303" pitchFamily="34" charset="-52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7 чел.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147942"/>
                  </a:ext>
                </a:extLst>
              </a:tr>
              <a:tr h="283518"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Нарушения зрение 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8 чел.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41484"/>
                  </a:ext>
                </a:extLst>
              </a:tr>
              <a:tr h="283518"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Нарушения опорно-двигательного аппарата 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21 чел.</a:t>
                      </a:r>
                      <a:endParaRPr lang="ru-RU" sz="1400" b="0" dirty="0" smtClean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786139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316900"/>
              </p:ext>
            </p:extLst>
          </p:nvPr>
        </p:nvGraphicFramePr>
        <p:xfrm>
          <a:off x="7492436" y="4557486"/>
          <a:ext cx="4476245" cy="9892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887">
                  <a:extLst>
                    <a:ext uri="{9D8B030D-6E8A-4147-A177-3AD203B41FA5}">
                      <a16:colId xmlns:a16="http://schemas.microsoft.com/office/drawing/2014/main" val="3030400680"/>
                    </a:ext>
                  </a:extLst>
                </a:gridCol>
                <a:gridCol w="1766358">
                  <a:extLst>
                    <a:ext uri="{9D8B030D-6E8A-4147-A177-3AD203B41FA5}">
                      <a16:colId xmlns:a16="http://schemas.microsoft.com/office/drawing/2014/main" val="1830650195"/>
                    </a:ext>
                  </a:extLst>
                </a:gridCol>
              </a:tblGrid>
              <a:tr h="283518"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Ментальные нарушения 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232 чел.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042808"/>
                  </a:ext>
                </a:extLst>
              </a:tr>
              <a:tr h="283518"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Аутизм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9 чел.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239652"/>
                  </a:ext>
                </a:extLst>
              </a:tr>
              <a:tr h="379606"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Соматические нарушения 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50" dirty="0" smtClean="0">
                          <a:latin typeface="Futura PT Book" panose="020B0502020204020303" pitchFamily="34" charset="-52"/>
                        </a:rPr>
                        <a:t>40 чел.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Futura PT Book" panose="020B0502020204020303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943401"/>
                  </a:ext>
                </a:extLst>
              </a:tr>
            </a:tbl>
          </a:graphicData>
        </a:graphic>
      </p:graphicFrame>
      <p:pic>
        <p:nvPicPr>
          <p:cNvPr id="2050" name="Picture 2" descr="Evaluasi Efektivitas Program Pendidikan Inklusif bagi Anak dengan Gangguan  Perkembangan - Informasi Terkini Pendidikan 20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684" y="1199974"/>
            <a:ext cx="3873218" cy="266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04748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Фон для презентации геометрические фигуры - фото и картинки abrakadabra.fun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73"/>
          <a:stretch/>
        </p:blipFill>
        <p:spPr>
          <a:xfrm>
            <a:off x="7775344" y="2369745"/>
            <a:ext cx="4128154" cy="1794849"/>
          </a:xfrm>
          <a:prstGeom prst="rect">
            <a:avLst/>
          </a:prstGeom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17431" y="378531"/>
            <a:ext cx="11252704" cy="1818725"/>
          </a:xfrm>
          <a:prstGeom prst="round2DiagRect">
            <a:avLst>
              <a:gd name="adj1" fmla="val 16758"/>
              <a:gd name="adj2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3A313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Адаптированная образовательная </a:t>
            </a:r>
            <a:r>
              <a:rPr lang="ru-RU" b="1" dirty="0" smtClean="0">
                <a:solidFill>
                  <a:srgbClr val="3A313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программа (АОП) </a:t>
            </a:r>
            <a:r>
              <a:rPr lang="ru-RU" sz="1400" b="1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комплекс учебно-методической документации, который определяет содержание и регламентирует организацию подготовки обучающихся с инвалидностью и/или ограниченными возможностями здоровья (ОВЗ) в профессиональных образовательных организациях. </a:t>
            </a:r>
            <a:endParaRPr lang="ru-RU" sz="1400" b="1" dirty="0" smtClean="0">
              <a:solidFill>
                <a:srgbClr val="3A31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400" b="1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туденты </a:t>
            </a:r>
            <a:r>
              <a:rPr lang="ru-RU" sz="1400" b="1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инвалидностью и или ОВЗ должны обучаться по адаптированным образовательным программам среднего профессионального образования, либо профессионального обучения.</a:t>
            </a:r>
            <a:endParaRPr lang="ru-RU" sz="1200" b="1" dirty="0">
              <a:solidFill>
                <a:srgbClr val="3A313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27056" y="2575787"/>
            <a:ext cx="7214482" cy="3985134"/>
          </a:xfrm>
          <a:prstGeom prst="round2DiagRect">
            <a:avLst>
              <a:gd name="adj1" fmla="val 16758"/>
              <a:gd name="adj2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rgbClr val="3A313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Разработка, реализация и актуализация АОП решает следующие задачи</a:t>
            </a:r>
            <a:r>
              <a:rPr lang="ru-RU" sz="1400" b="1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-повышение уровня доступности профессионального образования для инвалидов и лиц с ограниченными возможностями здоровья;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-создание в образовательной организации специальных условий, необходимых для получения профессионального образования обучающихся инвалидностью и/или лиц с ОВЗ, их социализации и адаптации;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-повышение качества профессионального образования инвалидов и лиц с ОВЗ;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-формирование индивидуального образовательного маршрута;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-обеспечение возможности последующего трудоустройства разных категорий граждан.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r="10614"/>
          <a:stretch/>
        </p:blipFill>
        <p:spPr>
          <a:xfrm>
            <a:off x="7775345" y="4233314"/>
            <a:ext cx="4128154" cy="245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905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Фон для презентации геометрические фигуры - фото и картинки abrakadabra.fun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15152" y="182880"/>
            <a:ext cx="11731390" cy="6502631"/>
          </a:xfrm>
          <a:prstGeom prst="rect">
            <a:avLst/>
          </a:prstGeom>
          <a:gradFill flip="none" rotWithShape="1">
            <a:gsLst>
              <a:gs pos="0">
                <a:srgbClr val="F3DFF0">
                  <a:alpha val="48627"/>
                </a:srgbClr>
              </a:gs>
              <a:gs pos="100000">
                <a:srgbClr val="F3DFF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4388" y="252444"/>
            <a:ext cx="115421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3A313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solidFill>
                  <a:srgbClr val="3A313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ноябре 2025 </a:t>
            </a:r>
            <a:r>
              <a:rPr lang="ru-RU" dirty="0">
                <a:solidFill>
                  <a:srgbClr val="3A313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РУМЦ СПО </a:t>
            </a:r>
            <a:r>
              <a:rPr lang="ru-RU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провел аудит наличия и </a:t>
            </a:r>
            <a:r>
              <a:rPr lang="ru-RU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качества подготовки </a:t>
            </a:r>
            <a:r>
              <a:rPr lang="ru-RU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существующих в ПОУ Красноярского края адаптированных образовательных программ (ПО и СПО). </a:t>
            </a:r>
            <a:endParaRPr lang="ru-RU" dirty="0" smtClean="0">
              <a:solidFill>
                <a:srgbClr val="3A31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rgbClr val="3A313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Цель </a:t>
            </a:r>
            <a:r>
              <a:rPr lang="ru-RU" dirty="0">
                <a:solidFill>
                  <a:srgbClr val="3A313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аудита </a:t>
            </a:r>
            <a:r>
              <a:rPr lang="ru-RU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заключалась в оценке соответствия адаптированных программ современным требованиям инклюзивного </a:t>
            </a:r>
            <a:r>
              <a:rPr lang="ru-RU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образования.</a:t>
            </a:r>
          </a:p>
          <a:p>
            <a:pPr algn="just"/>
            <a:endParaRPr lang="ru-RU" dirty="0">
              <a:solidFill>
                <a:srgbClr val="3A31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Аудит </a:t>
            </a:r>
            <a:r>
              <a:rPr lang="ru-RU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позволил нам оценить, насколько качественно и грамотно осуществляется обеспечение образовательной доступности для лиц с инвалидностью и/или ОВЗ в Красноярском крае. </a:t>
            </a:r>
            <a:endParaRPr lang="ru-RU" dirty="0">
              <a:solidFill>
                <a:srgbClr val="3A313F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3"/>
          <a:stretch/>
        </p:blipFill>
        <p:spPr>
          <a:xfrm>
            <a:off x="417346" y="2283769"/>
            <a:ext cx="3591208" cy="4096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790" y="2283769"/>
            <a:ext cx="3599681" cy="424741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797471" y="5286276"/>
            <a:ext cx="414907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1200" b="1" dirty="0" smtClean="0">
                <a:solidFill>
                  <a:srgbClr val="3A313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Порядок проведения аудита АОП:</a:t>
            </a:r>
            <a:endParaRPr lang="ru-RU" sz="1200" dirty="0" smtClean="0">
              <a:solidFill>
                <a:srgbClr val="3A313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ru-RU" sz="1200" dirty="0" smtClean="0">
                <a:solidFill>
                  <a:srgbClr val="3A313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1.Совместная оценка АОП по критериям</a:t>
            </a:r>
          </a:p>
          <a:p>
            <a:pPr algn="just">
              <a:spcAft>
                <a:spcPts val="800"/>
              </a:spcAft>
            </a:pPr>
            <a:r>
              <a:rPr lang="ru-RU" sz="1200" dirty="0" smtClean="0">
                <a:solidFill>
                  <a:srgbClr val="3A313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2.Подготовка экспертного заключения по регламенту</a:t>
            </a:r>
          </a:p>
          <a:p>
            <a:pPr algn="just">
              <a:spcAft>
                <a:spcPts val="800"/>
              </a:spcAft>
            </a:pPr>
            <a:r>
              <a:rPr lang="ru-RU" sz="1200" dirty="0" smtClean="0">
                <a:solidFill>
                  <a:srgbClr val="3A313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3.Направление рекомендаций в соответствующее ПОУ</a:t>
            </a:r>
            <a:endParaRPr lang="ru-RU" sz="1200" dirty="0">
              <a:solidFill>
                <a:srgbClr val="3A313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138" y="2312108"/>
            <a:ext cx="2424394" cy="24243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73749" y="4764842"/>
            <a:ext cx="39727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A313F"/>
                </a:solidFill>
              </a:rPr>
              <a:t>Регламент проведения экспертизы</a:t>
            </a:r>
            <a:endParaRPr lang="ru-RU" sz="1600" b="1" dirty="0">
              <a:solidFill>
                <a:srgbClr val="3A31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23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Фон для презентации геометрические фигуры - фото и картинки abrakadabra.fun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5152" y="182880"/>
            <a:ext cx="11731390" cy="6502631"/>
          </a:xfrm>
          <a:prstGeom prst="rect">
            <a:avLst/>
          </a:prstGeom>
          <a:gradFill flip="none" rotWithShape="1">
            <a:gsLst>
              <a:gs pos="0">
                <a:srgbClr val="F3DFF0">
                  <a:alpha val="48627"/>
                </a:srgbClr>
              </a:gs>
              <a:gs pos="100000">
                <a:srgbClr val="F3DFF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5546" y="207894"/>
            <a:ext cx="10468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3A313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Результаты аудита АОП СПО</a:t>
            </a:r>
            <a:endParaRPr lang="ru-RU" sz="2400" dirty="0">
              <a:solidFill>
                <a:srgbClr val="3A313F"/>
              </a:solidFill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606223654"/>
              </p:ext>
            </p:extLst>
          </p:nvPr>
        </p:nvGraphicFramePr>
        <p:xfrm>
          <a:off x="717676" y="760491"/>
          <a:ext cx="4723457" cy="2444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852160" y="182880"/>
            <a:ext cx="6003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kern="50" dirty="0" smtClean="0">
                <a:solidFill>
                  <a:srgbClr val="3A313F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Содержательные </a:t>
            </a:r>
            <a:r>
              <a:rPr lang="ru-RU" sz="2000" kern="50" dirty="0">
                <a:solidFill>
                  <a:srgbClr val="3A313F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элементы </a:t>
            </a:r>
            <a:r>
              <a:rPr lang="ru-RU" sz="2000" kern="50" dirty="0" smtClean="0">
                <a:solidFill>
                  <a:srgbClr val="3A313F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программ</a:t>
            </a:r>
            <a:endParaRPr lang="ru-RU" sz="2000" dirty="0">
              <a:solidFill>
                <a:srgbClr val="3A313F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5578245" y="691750"/>
            <a:ext cx="6368297" cy="5822871"/>
          </a:xfrm>
          <a:prstGeom prst="round2DiagRect">
            <a:avLst>
              <a:gd name="adj1" fmla="val 16758"/>
              <a:gd name="adj2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Futura PT Book" panose="020B0502020204020303" pitchFamily="34" charset="-52"/>
              </a:rPr>
              <a:t>Пояснительная записка большинства АОП ПО и АОП СПО отражает цели, задачи, характерные особенности развития детей в соответствии с Уставом (</a:t>
            </a:r>
            <a:r>
              <a:rPr lang="ru-RU" sz="1600" dirty="0" smtClean="0">
                <a:latin typeface="Futura PT Book" panose="020B0502020204020303" pitchFamily="34" charset="-52"/>
              </a:rPr>
              <a:t>95%). </a:t>
            </a:r>
            <a:endParaRPr lang="ru-RU" sz="1600" dirty="0">
              <a:latin typeface="Futura PT Book" panose="020B0502020204020303" pitchFamily="34" charset="-52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Futura PT Book" panose="020B0502020204020303" pitchFamily="34" charset="-52"/>
              </a:rPr>
              <a:t>Содержание большинства АОП СПО (75%) </a:t>
            </a:r>
            <a:r>
              <a:rPr lang="ru-RU" sz="1600" dirty="0" smtClean="0">
                <a:latin typeface="Futura PT Book" panose="020B0502020204020303" pitchFamily="34" charset="-52"/>
              </a:rPr>
              <a:t>содержит </a:t>
            </a:r>
            <a:r>
              <a:rPr lang="ru-RU" sz="1600" dirty="0">
                <a:latin typeface="Futura PT Book" panose="020B0502020204020303" pitchFamily="34" charset="-52"/>
              </a:rPr>
              <a:t>компоненты в соответствии с п.2.9. ФЗ «ОБ образовании в РФ»: учебный план, календарный учебный график, оценочные материалы, методические материалы, но во многих программах встречаются </a:t>
            </a:r>
            <a:r>
              <a:rPr lang="ru-RU" sz="1600" b="1" dirty="0">
                <a:latin typeface="Futura PT Book" panose="020B0502020204020303" pitchFamily="34" charset="-52"/>
              </a:rPr>
              <a:t>следующие ошибки</a:t>
            </a:r>
            <a:r>
              <a:rPr lang="ru-RU" sz="1600" dirty="0">
                <a:latin typeface="Futura PT Book" panose="020B0502020204020303" pitchFamily="34" charset="-52"/>
              </a:rPr>
              <a:t>:</a:t>
            </a:r>
          </a:p>
          <a:p>
            <a:pPr indent="269875" algn="just"/>
            <a:r>
              <a:rPr lang="ru-RU" sz="1600" dirty="0" smtClean="0">
                <a:latin typeface="Futura PT Book" panose="020B0502020204020303" pitchFamily="34" charset="-52"/>
              </a:rPr>
              <a:t>-адаптированная </a:t>
            </a:r>
            <a:r>
              <a:rPr lang="ru-RU" sz="1600" dirty="0">
                <a:latin typeface="Futura PT Book" panose="020B0502020204020303" pitchFamily="34" charset="-52"/>
              </a:rPr>
              <a:t>программа, представленная для лиц с инвалидностью и/или ОВЗ, не содержит в себе указание по конкретной </a:t>
            </a:r>
            <a:r>
              <a:rPr lang="ru-RU" sz="1600" dirty="0" smtClean="0">
                <a:latin typeface="Futura PT Book" panose="020B0502020204020303" pitchFamily="34" charset="-52"/>
              </a:rPr>
              <a:t>нозологии;</a:t>
            </a:r>
            <a:endParaRPr lang="ru-RU" sz="1600" dirty="0">
              <a:latin typeface="Futura PT Book" panose="020B0502020204020303" pitchFamily="34" charset="-52"/>
            </a:endParaRPr>
          </a:p>
          <a:p>
            <a:pPr indent="269875" algn="just"/>
            <a:r>
              <a:rPr lang="ru-RU" sz="1600" dirty="0">
                <a:latin typeface="Futura PT Book" panose="020B0502020204020303" pitchFamily="34" charset="-52"/>
              </a:rPr>
              <a:t>- не содержится указание особенностей или характеристика нозологии;</a:t>
            </a:r>
          </a:p>
          <a:p>
            <a:pPr indent="269875" algn="just"/>
            <a:r>
              <a:rPr lang="ru-RU" sz="1600" dirty="0">
                <a:latin typeface="Futura PT Book" panose="020B0502020204020303" pitchFamily="34" charset="-52"/>
              </a:rPr>
              <a:t>- отсутствуют адаптированные учебные планы;</a:t>
            </a:r>
          </a:p>
          <a:p>
            <a:pPr indent="269875" algn="just"/>
            <a:r>
              <a:rPr lang="ru-RU" sz="1600" dirty="0">
                <a:latin typeface="Futura PT Book" panose="020B0502020204020303" pitchFamily="34" charset="-52"/>
              </a:rPr>
              <a:t>- не прописаны планируемые </a:t>
            </a:r>
            <a:r>
              <a:rPr lang="ru-RU" sz="1600" dirty="0" smtClean="0">
                <a:latin typeface="Futura PT Book" panose="020B0502020204020303" pitchFamily="34" charset="-52"/>
              </a:rPr>
              <a:t>результаты;</a:t>
            </a:r>
            <a:endParaRPr lang="ru-RU" sz="1600" dirty="0">
              <a:latin typeface="Futura PT Book" panose="020B0502020204020303" pitchFamily="34" charset="-52"/>
            </a:endParaRPr>
          </a:p>
          <a:p>
            <a:pPr indent="269875" algn="just"/>
            <a:r>
              <a:rPr lang="ru-RU" sz="1600" dirty="0">
                <a:latin typeface="Futura PT Book" panose="020B0502020204020303" pitchFamily="34" charset="-52"/>
              </a:rPr>
              <a:t>- не учтены и не включены дисциплины адаптационного цикла;</a:t>
            </a:r>
          </a:p>
          <a:p>
            <a:pPr indent="269875" algn="just"/>
            <a:r>
              <a:rPr lang="ru-RU" sz="1600" dirty="0">
                <a:latin typeface="Futura PT Book" panose="020B0502020204020303" pitchFamily="34" charset="-52"/>
              </a:rPr>
              <a:t>- не прописаны специальные условия реализации программы;</a:t>
            </a:r>
          </a:p>
          <a:p>
            <a:pPr indent="269875" algn="just"/>
            <a:r>
              <a:rPr lang="ru-RU" sz="1600" dirty="0">
                <a:latin typeface="Futura PT Book" panose="020B0502020204020303" pitchFamily="34" charset="-52"/>
              </a:rPr>
              <a:t>-указано не соответствующее нозологии материально-техническое обеспечение, либо отсутствует требуемое </a:t>
            </a:r>
            <a:r>
              <a:rPr lang="ru-RU" sz="1600" dirty="0" smtClean="0">
                <a:latin typeface="Futura PT Book" panose="020B0502020204020303" pitchFamily="34" charset="-52"/>
              </a:rPr>
              <a:t>материально-техническое </a:t>
            </a:r>
            <a:r>
              <a:rPr lang="ru-RU" sz="1600" dirty="0">
                <a:latin typeface="Futura PT Book" panose="020B0502020204020303" pitchFamily="34" charset="-52"/>
              </a:rPr>
              <a:t>обеспечение;</a:t>
            </a:r>
          </a:p>
          <a:p>
            <a:pPr indent="269875" algn="just"/>
            <a:r>
              <a:rPr lang="ru-RU" sz="1600" dirty="0">
                <a:latin typeface="Futura PT Book" panose="020B0502020204020303" pitchFamily="34" charset="-52"/>
              </a:rPr>
              <a:t>- ошибки при форматировании </a:t>
            </a:r>
            <a:r>
              <a:rPr lang="ru-RU" sz="1600" dirty="0" smtClean="0">
                <a:latin typeface="Futura PT Book" panose="020B0502020204020303" pitchFamily="34" charset="-52"/>
              </a:rPr>
              <a:t>текста.</a:t>
            </a:r>
            <a:endParaRPr lang="ru-RU" sz="1600" dirty="0">
              <a:latin typeface="Futura PT Book" panose="020B0502020204020303" pitchFamily="34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6281" y="3355429"/>
            <a:ext cx="494650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7313" algn="just"/>
            <a:r>
              <a:rPr lang="ru-RU" sz="1400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качественно подготовленные программы АОП СПО были у следующих учреждений:</a:t>
            </a:r>
          </a:p>
          <a:p>
            <a:pPr indent="87313" algn="just"/>
            <a:endParaRPr lang="ru-RU" sz="1400" dirty="0" smtClean="0">
              <a:solidFill>
                <a:srgbClr val="3A31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87313" algn="just"/>
            <a:r>
              <a:rPr lang="ru-RU" sz="1400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-КГБПОУ «</a:t>
            </a:r>
            <a:r>
              <a:rPr lang="ru-RU" sz="1400" dirty="0" err="1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Канский</a:t>
            </a:r>
            <a:r>
              <a:rPr lang="ru-RU" sz="1400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технологический колледж»;</a:t>
            </a:r>
          </a:p>
          <a:p>
            <a:pPr indent="87313" algn="just"/>
            <a:r>
              <a:rPr lang="ru-RU" sz="1400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-КГБПОУ «Назаровский энергостроительный техникум»;</a:t>
            </a:r>
          </a:p>
          <a:p>
            <a:pPr indent="87313" algn="just"/>
            <a:r>
              <a:rPr lang="ru-RU" sz="1400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-КГБПОУ «Техникум горных разработок имени В.П. Астафьева»;</a:t>
            </a:r>
          </a:p>
          <a:p>
            <a:pPr indent="87313" algn="just"/>
            <a:r>
              <a:rPr lang="ru-RU" sz="1400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-КГБПОУ «</a:t>
            </a:r>
            <a:r>
              <a:rPr lang="ru-RU" sz="1400" dirty="0" err="1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Сосновоборский</a:t>
            </a:r>
            <a:r>
              <a:rPr lang="ru-RU" sz="1400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механико-технологический техникум»;</a:t>
            </a:r>
          </a:p>
          <a:p>
            <a:pPr indent="87313" algn="just"/>
            <a:r>
              <a:rPr lang="ru-RU" sz="1400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-КГБПОУ «Красноярский техникум социальных технологий»;</a:t>
            </a:r>
          </a:p>
          <a:p>
            <a:pPr indent="87313" algn="just"/>
            <a:r>
              <a:rPr lang="ru-RU" sz="1400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-КГБПОУ «Минусинский сельскохозяйственный техникум».</a:t>
            </a:r>
          </a:p>
        </p:txBody>
      </p:sp>
    </p:spTree>
    <p:extLst>
      <p:ext uri="{BB962C8B-B14F-4D97-AF65-F5344CB8AC3E}">
        <p14:creationId xmlns:p14="http://schemas.microsoft.com/office/powerpoint/2010/main" val="203531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Фон для презентации геометрические фигуры - фото и картинки abrakadabra.fun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5152" y="182880"/>
            <a:ext cx="11731390" cy="6502631"/>
          </a:xfrm>
          <a:prstGeom prst="rect">
            <a:avLst/>
          </a:prstGeom>
          <a:gradFill flip="none" rotWithShape="1">
            <a:gsLst>
              <a:gs pos="0">
                <a:srgbClr val="F3DFF0">
                  <a:alpha val="48627"/>
                </a:srgbClr>
              </a:gs>
              <a:gs pos="100000">
                <a:srgbClr val="F3DFF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2290" y="242798"/>
            <a:ext cx="10468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3A313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Результаты аудита АОП ПО</a:t>
            </a:r>
            <a:endParaRPr lang="ru-RU" sz="2400" dirty="0">
              <a:solidFill>
                <a:srgbClr val="3A313F"/>
              </a:solidFill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749276158"/>
              </p:ext>
            </p:extLst>
          </p:nvPr>
        </p:nvGraphicFramePr>
        <p:xfrm>
          <a:off x="717676" y="760491"/>
          <a:ext cx="4723457" cy="2444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852160" y="300849"/>
            <a:ext cx="6003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kern="50" dirty="0" smtClean="0">
                <a:solidFill>
                  <a:srgbClr val="3A313F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Содержательные </a:t>
            </a:r>
            <a:r>
              <a:rPr lang="ru-RU" sz="2000" kern="50" dirty="0">
                <a:solidFill>
                  <a:srgbClr val="3A313F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элементы </a:t>
            </a:r>
            <a:r>
              <a:rPr lang="ru-RU" sz="2000" kern="50" dirty="0" smtClean="0">
                <a:solidFill>
                  <a:srgbClr val="3A313F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программ</a:t>
            </a:r>
            <a:endParaRPr lang="ru-RU" sz="2000" dirty="0">
              <a:solidFill>
                <a:srgbClr val="3A313F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5589958" y="787528"/>
            <a:ext cx="6368297" cy="5890974"/>
          </a:xfrm>
          <a:prstGeom prst="round2DiagRect">
            <a:avLst>
              <a:gd name="adj1" fmla="val 16758"/>
              <a:gd name="adj2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Futura PT Book" panose="020B0502020204020303" pitchFamily="34" charset="-52"/>
              </a:rPr>
              <a:t>Содержание большинства АОП ПО (80%) включает компоненты в соответствии с п.2.9. ФЗ «ОБ образовании в РФ»: учебный план, календарный учебный график, оценочные материалы, методические материалы, однако также встречаются и следующие ошибки:</a:t>
            </a:r>
          </a:p>
          <a:p>
            <a:pPr indent="182563" algn="just"/>
            <a:r>
              <a:rPr lang="ru-RU" sz="2000" dirty="0">
                <a:latin typeface="Futura PT Book" panose="020B0502020204020303" pitchFamily="34" charset="-52"/>
              </a:rPr>
              <a:t>-несоответствие указанной на титульном листе профессии той, о какой в программе идет речь;</a:t>
            </a:r>
          </a:p>
          <a:p>
            <a:pPr indent="182563" algn="just"/>
            <a:r>
              <a:rPr lang="ru-RU" sz="2000" dirty="0">
                <a:latin typeface="Futura PT Book" panose="020B0502020204020303" pitchFamily="34" charset="-52"/>
              </a:rPr>
              <a:t>-устаревшая нормативно-правовая база (законодательные акты, СанПиН, ГОСТ и т.д.);</a:t>
            </a:r>
          </a:p>
          <a:p>
            <a:pPr indent="182563" algn="just"/>
            <a:r>
              <a:rPr lang="ru-RU" sz="2000" dirty="0">
                <a:latin typeface="Futura PT Book" panose="020B0502020204020303" pitchFamily="34" charset="-52"/>
              </a:rPr>
              <a:t>-отсутствующие учебные планы; </a:t>
            </a:r>
          </a:p>
          <a:p>
            <a:pPr indent="182563" algn="just"/>
            <a:r>
              <a:rPr lang="ru-RU" sz="2000" dirty="0">
                <a:latin typeface="Futura PT Book" panose="020B0502020204020303" pitchFamily="34" charset="-52"/>
              </a:rPr>
              <a:t>-низкое качество представляемого для аудита материала;</a:t>
            </a:r>
          </a:p>
          <a:p>
            <a:pPr indent="182563" algn="just"/>
            <a:r>
              <a:rPr lang="ru-RU" sz="2000" dirty="0">
                <a:latin typeface="Futura PT Book" panose="020B0502020204020303" pitchFamily="34" charset="-52"/>
              </a:rPr>
              <a:t>-ошибки в оформлении (пробелы, отступы, абзацы, форматирование текста</a:t>
            </a:r>
            <a:r>
              <a:rPr lang="ru-RU" sz="2000" dirty="0" smtClean="0">
                <a:latin typeface="Futura PT Book" panose="020B0502020204020303" pitchFamily="34" charset="-52"/>
              </a:rPr>
              <a:t>).</a:t>
            </a:r>
          </a:p>
          <a:p>
            <a:pPr indent="182563" algn="just"/>
            <a:r>
              <a:rPr lang="ru-RU" sz="2000" dirty="0" smtClean="0">
                <a:latin typeface="Futura PT Book" panose="020B0502020204020303" pitchFamily="34" charset="-52"/>
              </a:rPr>
              <a:t>Качество подготовки по сравнению с прошлым годом </a:t>
            </a:r>
            <a:r>
              <a:rPr lang="ru-RU" sz="2000" dirty="0" smtClean="0">
                <a:latin typeface="Futura PT Bold" panose="020B0902020204020203" pitchFamily="34" charset="-52"/>
              </a:rPr>
              <a:t>возросло.</a:t>
            </a:r>
            <a:endParaRPr lang="ru-RU" sz="2000" dirty="0">
              <a:latin typeface="Futura PT Bold" panose="020B0902020204020203" pitchFamily="34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5876" y="3380517"/>
            <a:ext cx="494650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7313" algn="just"/>
            <a:r>
              <a:rPr lang="ru-RU" sz="1600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качественно подготовленные программы АОП СПО были у следующих учреждений:</a:t>
            </a:r>
          </a:p>
          <a:p>
            <a:pPr indent="87313" algn="just"/>
            <a:endParaRPr lang="ru-RU" sz="1600" dirty="0" smtClean="0">
              <a:solidFill>
                <a:srgbClr val="3A31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2563"/>
            <a:r>
              <a:rPr lang="ru-RU" sz="1600" dirty="0">
                <a:solidFill>
                  <a:srgbClr val="3A313F"/>
                </a:solidFill>
              </a:rPr>
              <a:t>-КГБПОУ «</a:t>
            </a:r>
            <a:r>
              <a:rPr lang="ru-RU" sz="1600" dirty="0" err="1">
                <a:solidFill>
                  <a:srgbClr val="3A313F"/>
                </a:solidFill>
              </a:rPr>
              <a:t>Ачинский</a:t>
            </a:r>
            <a:r>
              <a:rPr lang="ru-RU" sz="1600" dirty="0">
                <a:solidFill>
                  <a:srgbClr val="3A313F"/>
                </a:solidFill>
              </a:rPr>
              <a:t> колледж отраслевых технологий и бизнеса»;</a:t>
            </a:r>
          </a:p>
          <a:p>
            <a:pPr indent="182563"/>
            <a:r>
              <a:rPr lang="ru-RU" sz="1600" dirty="0">
                <a:solidFill>
                  <a:srgbClr val="3A313F"/>
                </a:solidFill>
              </a:rPr>
              <a:t>-КГБПОУ «Енисейский многопрофильный техникум»;</a:t>
            </a:r>
          </a:p>
          <a:p>
            <a:pPr indent="182563"/>
            <a:r>
              <a:rPr lang="ru-RU" sz="1600" dirty="0">
                <a:solidFill>
                  <a:srgbClr val="3A313F"/>
                </a:solidFill>
              </a:rPr>
              <a:t>-КГБПОУ «</a:t>
            </a:r>
            <a:r>
              <a:rPr lang="ru-RU" sz="1600" dirty="0" err="1">
                <a:solidFill>
                  <a:srgbClr val="3A313F"/>
                </a:solidFill>
              </a:rPr>
              <a:t>Канский</a:t>
            </a:r>
            <a:r>
              <a:rPr lang="ru-RU" sz="1600" dirty="0">
                <a:solidFill>
                  <a:srgbClr val="3A313F"/>
                </a:solidFill>
              </a:rPr>
              <a:t> техникум отраслевых технологий и сельского хозяйства»;</a:t>
            </a:r>
          </a:p>
          <a:p>
            <a:pPr indent="182563"/>
            <a:r>
              <a:rPr lang="ru-RU" sz="1600" dirty="0">
                <a:solidFill>
                  <a:srgbClr val="3A313F"/>
                </a:solidFill>
              </a:rPr>
              <a:t>-КГБПОУ «Таймырский колледж».</a:t>
            </a:r>
          </a:p>
        </p:txBody>
      </p:sp>
    </p:spTree>
    <p:extLst>
      <p:ext uri="{BB962C8B-B14F-4D97-AF65-F5344CB8AC3E}">
        <p14:creationId xmlns:p14="http://schemas.microsoft.com/office/powerpoint/2010/main" val="35814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Фон для презентации геометрические фигуры - фото и картинки abrakadabra.fun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15152" y="182880"/>
            <a:ext cx="11731390" cy="6502631"/>
          </a:xfrm>
          <a:prstGeom prst="rect">
            <a:avLst/>
          </a:prstGeom>
          <a:gradFill flip="none" rotWithShape="1">
            <a:gsLst>
              <a:gs pos="0">
                <a:srgbClr val="F3DFF0">
                  <a:alpha val="48627"/>
                </a:srgbClr>
              </a:gs>
              <a:gs pos="100000">
                <a:srgbClr val="F3DFF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00447" y="2175605"/>
            <a:ext cx="10468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3A313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Обобщенный вывод</a:t>
            </a:r>
            <a:endParaRPr lang="ru-RU" sz="3200" dirty="0">
              <a:solidFill>
                <a:srgbClr val="3A313F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00101" y="3370611"/>
            <a:ext cx="6705473" cy="2860358"/>
          </a:xfrm>
          <a:prstGeom prst="round2DiagRect">
            <a:avLst>
              <a:gd name="adj1" fmla="val 16758"/>
              <a:gd name="adj2" fmla="val 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2913" algn="just">
              <a:spcAft>
                <a:spcPts val="0"/>
              </a:spcAft>
            </a:pPr>
            <a:r>
              <a:rPr lang="ru-RU" kern="50" dirty="0" smtClean="0">
                <a:solidFill>
                  <a:srgbClr val="3A313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Качество реализуемых АОП в данный момент оценивается на </a:t>
            </a:r>
            <a:r>
              <a:rPr lang="ru-RU" kern="50" dirty="0" smtClean="0">
                <a:solidFill>
                  <a:srgbClr val="3A313F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уровне выше среднего</a:t>
            </a:r>
            <a:r>
              <a:rPr lang="ru-RU" kern="50" dirty="0" smtClean="0">
                <a:solidFill>
                  <a:srgbClr val="3A313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indent="442913" algn="just">
              <a:spcAft>
                <a:spcPts val="0"/>
              </a:spcAft>
            </a:pPr>
            <a:r>
              <a:rPr lang="ru-RU" kern="50" dirty="0">
                <a:solidFill>
                  <a:srgbClr val="3A313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Таким образом, общее качество реализуемых АОП выросло по сравнению с прошлым годом, однако часть учреждений, подготавливающих АОП, относятся к этому делу формально: не корректируют содержание, упускают необходимые для программ блоки, своевременно не обновляют нормативно-правовую базу программ, допускают много ошибок в оформлении.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8079" y="833970"/>
            <a:ext cx="7725290" cy="740093"/>
          </a:xfrm>
          <a:prstGeom prst="roundRect">
            <a:avLst>
              <a:gd name="adj" fmla="val 2198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kern="50" dirty="0" smtClean="0">
                <a:solidFill>
                  <a:srgbClr val="3A313F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АОП – </a:t>
            </a:r>
            <a:r>
              <a:rPr lang="ru-RU" kern="50" dirty="0">
                <a:solidFill>
                  <a:srgbClr val="3A313F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это один из ключевых компонентов обеспечения доступности в образовательной организации. </a:t>
            </a:r>
          </a:p>
        </p:txBody>
      </p:sp>
      <p:pic>
        <p:nvPicPr>
          <p:cNvPr id="1026" name="Picture 2" descr="Обучение Инвалидов: векторные изображения и иллюстрации, которые можно  скачать бесплатно | Freepik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573" y="1229842"/>
            <a:ext cx="4922843" cy="492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29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Фон для презентации геометрические фигуры - фото и картинки abrakadabra.fun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15152" y="182880"/>
            <a:ext cx="11731390" cy="6502631"/>
          </a:xfrm>
          <a:prstGeom prst="rect">
            <a:avLst/>
          </a:prstGeom>
          <a:gradFill flip="none" rotWithShape="1">
            <a:gsLst>
              <a:gs pos="0">
                <a:srgbClr val="F3DFF0">
                  <a:alpha val="48627"/>
                </a:srgbClr>
              </a:gs>
              <a:gs pos="100000">
                <a:srgbClr val="F3DFF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object 4"/>
          <p:cNvPicPr/>
          <p:nvPr/>
        </p:nvPicPr>
        <p:blipFill>
          <a:blip r:embed="rId3" cstate="print">
            <a:biLevel thresh="75000"/>
          </a:blip>
          <a:stretch>
            <a:fillRect/>
          </a:stretch>
        </p:blipFill>
        <p:spPr>
          <a:xfrm>
            <a:off x="2901303" y="4580936"/>
            <a:ext cx="562356" cy="56845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859330" y="3487633"/>
            <a:ext cx="581025" cy="568960"/>
            <a:chOff x="1405127" y="3191255"/>
            <a:chExt cx="581025" cy="568960"/>
          </a:xfrm>
        </p:grpSpPr>
        <p:pic>
          <p:nvPicPr>
            <p:cNvPr id="6" name="object 6"/>
            <p:cNvPicPr/>
            <p:nvPr/>
          </p:nvPicPr>
          <p:blipFill>
            <a:blip r:embed="rId4" cstate="print">
              <a:biLevel thresh="75000"/>
            </a:blip>
            <a:stretch>
              <a:fillRect/>
            </a:stretch>
          </p:blipFill>
          <p:spPr>
            <a:xfrm>
              <a:off x="1414271" y="3200399"/>
              <a:ext cx="562355" cy="55016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09699" y="3195827"/>
              <a:ext cx="571500" cy="559435"/>
            </a:xfrm>
            <a:custGeom>
              <a:avLst/>
              <a:gdLst/>
              <a:ahLst/>
              <a:cxnLst/>
              <a:rect l="l" t="t" r="r" b="b"/>
              <a:pathLst>
                <a:path w="571500" h="559435">
                  <a:moveTo>
                    <a:pt x="0" y="559308"/>
                  </a:moveTo>
                  <a:lnTo>
                    <a:pt x="571500" y="559308"/>
                  </a:lnTo>
                  <a:lnTo>
                    <a:pt x="571500" y="0"/>
                  </a:lnTo>
                  <a:lnTo>
                    <a:pt x="0" y="0"/>
                  </a:lnTo>
                  <a:lnTo>
                    <a:pt x="0" y="559308"/>
                  </a:lnTo>
                  <a:close/>
                </a:path>
              </a:pathLst>
            </a:custGeom>
            <a:ln w="9144">
              <a:solidFill>
                <a:srgbClr val="AC84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634734" y="3490170"/>
            <a:ext cx="3325495" cy="16376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sz="3200" spc="-30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spc="-30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lick-oh</a:t>
            </a:r>
            <a:r>
              <a:rPr sz="3200" spc="-30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@mail.ru</a:t>
            </a:r>
            <a:endParaRPr sz="3200" dirty="0">
              <a:solidFill>
                <a:srgbClr val="3A31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580"/>
              </a:spcBef>
            </a:pPr>
            <a:endParaRPr sz="3200" dirty="0">
              <a:solidFill>
                <a:srgbClr val="3A31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034"/>
            <a:r>
              <a:rPr sz="2800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</a:t>
            </a:r>
            <a:r>
              <a:rPr sz="2800" spc="-125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0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(391)</a:t>
            </a:r>
            <a:r>
              <a:rPr sz="2800" spc="-114" dirty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0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234</a:t>
            </a:r>
            <a:r>
              <a:rPr lang="en-US" sz="2800" spc="-10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0" dirty="0" smtClean="0">
                <a:solidFill>
                  <a:srgbClr val="3A31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5282</a:t>
            </a:r>
            <a:endParaRPr sz="2800" dirty="0">
              <a:solidFill>
                <a:srgbClr val="3A31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985" y="3259882"/>
            <a:ext cx="2438400" cy="2438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5289" y="2254531"/>
            <a:ext cx="7595858" cy="1325563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3A313F"/>
                </a:solidFill>
                <a:latin typeface="Arial Black" panose="020B0A04020102020204" pitchFamily="34" charset="0"/>
              </a:rPr>
              <a:t>Для связи с РУМЦ СПО</a:t>
            </a:r>
            <a:endParaRPr lang="ru-RU" sz="3600" dirty="0">
              <a:solidFill>
                <a:srgbClr val="3A313F"/>
              </a:solidFill>
              <a:latin typeface="Arial Black" panose="020B0A040201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47" y="257094"/>
            <a:ext cx="3909230" cy="16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30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2745</TotalTime>
  <Words>820</Words>
  <Application>Microsoft Office PowerPoint</Application>
  <PresentationFormat>Широкоэкранный</PresentationFormat>
  <Paragraphs>100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Century Gothic</vt:lpstr>
      <vt:lpstr>Futura PT Bold</vt:lpstr>
      <vt:lpstr>Futura PT Book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связи с РУМЦ СПО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Шарабарина Христина Александровна</cp:lastModifiedBy>
  <cp:revision>27</cp:revision>
  <dcterms:created xsi:type="dcterms:W3CDTF">2025-10-22T07:43:25Z</dcterms:created>
  <dcterms:modified xsi:type="dcterms:W3CDTF">2025-12-19T01:39:27Z</dcterms:modified>
</cp:coreProperties>
</file>